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0" r:id="rId2"/>
  </p:sldMasterIdLst>
  <p:notesMasterIdLst>
    <p:notesMasterId r:id="rId22"/>
  </p:notesMasterIdLst>
  <p:handoutMasterIdLst>
    <p:handoutMasterId r:id="rId23"/>
  </p:handoutMasterIdLst>
  <p:sldIdLst>
    <p:sldId id="540" r:id="rId3"/>
    <p:sldId id="721" r:id="rId4"/>
    <p:sldId id="734" r:id="rId5"/>
    <p:sldId id="722" r:id="rId6"/>
    <p:sldId id="735" r:id="rId7"/>
    <p:sldId id="738" r:id="rId8"/>
    <p:sldId id="739" r:id="rId9"/>
    <p:sldId id="729" r:id="rId10"/>
    <p:sldId id="723" r:id="rId11"/>
    <p:sldId id="724" r:id="rId12"/>
    <p:sldId id="730" r:id="rId13"/>
    <p:sldId id="725" r:id="rId14"/>
    <p:sldId id="737" r:id="rId15"/>
    <p:sldId id="732" r:id="rId16"/>
    <p:sldId id="736" r:id="rId17"/>
    <p:sldId id="726" r:id="rId18"/>
    <p:sldId id="727" r:id="rId19"/>
    <p:sldId id="731" r:id="rId20"/>
    <p:sldId id="707" r:id="rId21"/>
  </p:sldIdLst>
  <p:sldSz cx="9144000" cy="6858000" type="screen4x3"/>
  <p:notesSz cx="7099300" cy="10234613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1pPr>
    <a:lvl2pPr marL="4572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2pPr>
    <a:lvl3pPr marL="9144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3pPr>
    <a:lvl4pPr marL="13716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4pPr>
    <a:lvl5pPr marL="18288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5pPr>
    <a:lvl6pPr marL="22860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6pPr>
    <a:lvl7pPr marL="27432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7pPr>
    <a:lvl8pPr marL="32004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8pPr>
    <a:lvl9pPr marL="36576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8000"/>
    <a:srgbClr val="CC66FF"/>
    <a:srgbClr val="FF0000"/>
    <a:srgbClr val="3D77C5"/>
    <a:srgbClr val="FFFF00"/>
    <a:srgbClr val="FFCC66"/>
    <a:srgbClr val="FFFFFF"/>
    <a:srgbClr val="CC00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46F890A9-2807-4EBB-B81D-B2AA78EC7F39}" styleName="深色樣式 2 - 輔色 5/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6834"/>
    <p:restoredTop sz="94621"/>
  </p:normalViewPr>
  <p:slideViewPr>
    <p:cSldViewPr>
      <p:cViewPr varScale="1">
        <p:scale>
          <a:sx n="83" d="100"/>
          <a:sy n="83" d="100"/>
        </p:scale>
        <p:origin x="-198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694"/>
    </p:cViewPr>
  </p:sorterViewPr>
  <p:notesViewPr>
    <p:cSldViewPr>
      <p:cViewPr varScale="1">
        <p:scale>
          <a:sx n="53" d="100"/>
          <a:sy n="53" d="100"/>
        </p:scale>
        <p:origin x="-1248" y="-102"/>
      </p:cViewPr>
      <p:guideLst>
        <p:guide orient="horz" pos="3224"/>
        <p:guide pos="2236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algn="r"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algn="r" defTabSz="955675">
              <a:defRPr sz="1300"/>
            </a:lvl1pPr>
          </a:lstStyle>
          <a:p>
            <a:pPr>
              <a:defRPr/>
            </a:pPr>
            <a:fld id="{F80743A9-0E68-A84E-8B5B-982B98AFD15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1414673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algn="r"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2513"/>
            <a:ext cx="5680075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algn="r" defTabSz="955675">
              <a:defRPr sz="1300"/>
            </a:lvl1pPr>
          </a:lstStyle>
          <a:p>
            <a:pPr>
              <a:defRPr/>
            </a:pPr>
            <a:fld id="{D715DAB4-2617-344A-8A4E-35068C8BFF9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27584153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新細明體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fld id="{FDD596E0-5A3B-FC47-BD54-D3CC432C2C25}" type="slidenum">
              <a:rPr lang="en-US" altLang="zh-TW" sz="1300"/>
              <a:pPr/>
              <a:t>1</a:t>
            </a:fld>
            <a:endParaRPr lang="en-US" altLang="zh-TW" sz="1300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zh-TW" altLang="en-US">
              <a:ea typeface="新細明體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269495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760480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15113" y="836613"/>
            <a:ext cx="2071687" cy="528955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95288" y="836613"/>
            <a:ext cx="6067425" cy="52895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771871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254C71-B1A6-0A40-A62E-485F36DE7BF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1136091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554E7A-2BE3-524A-82C0-49F718FBFE0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2474070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7FC592-F83E-C842-A16E-B51803FEC65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3562612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12FED9-F25E-BF48-BBF2-BCB8ACD6118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13442484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5948FF-C24A-6144-9320-9FE2D330949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8831505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D15A0A-E268-E548-87FB-0C2CC3CDADC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31735978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CEFE14-6D7C-9544-B4C9-CFB851B25C0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24659433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03241D-F48C-4D40-93E8-8CA2620D2E7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1497659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7992091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D31416-242F-A047-B3FE-35585FE54C4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3126403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B3ECAA-3FBD-7A4A-B5F5-FF17722713C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14636425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15113" y="836613"/>
            <a:ext cx="2071687" cy="528955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95288" y="836613"/>
            <a:ext cx="6067425" cy="52895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2ABB75-A7FD-AE4F-B439-434BC85A3CC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xmlns="" val="359203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79466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828739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2606455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263693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824318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3331460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xmlns="" val="1010658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18" Type="http://schemas.openxmlformats.org/officeDocument/2006/relationships/image" Target="../media/image5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2.bin"/><Relationship Id="rId20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6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vmlDrawing" Target="../drawings/vmlDrawing2.vml"/><Relationship Id="rId18" Type="http://schemas.openxmlformats.org/officeDocument/2006/relationships/image" Target="../media/image6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jpe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7.jpe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9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9"/>
          <p:cNvGraphicFramePr>
            <a:graphicFrameLocks noChangeAspect="1"/>
          </p:cNvGraphicFramePr>
          <p:nvPr userDrawn="1"/>
        </p:nvGraphicFramePr>
        <p:xfrm>
          <a:off x="0" y="0"/>
          <a:ext cx="9144000" cy="6858000"/>
        </p:xfrm>
        <a:graphic>
          <a:graphicData uri="http://schemas.openxmlformats.org/presentationml/2006/ole">
            <p:oleObj spid="_x0000_s16123" name="Image" r:id="rId15" imgW="13003175" imgH="9752381" progId="">
              <p:embed/>
            </p:oleObj>
          </a:graphicData>
        </a:graphic>
      </p:graphicFrame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836613"/>
            <a:ext cx="8229600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44675"/>
            <a:ext cx="8229600" cy="428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</p:txBody>
      </p:sp>
      <p:sp>
        <p:nvSpPr>
          <p:cNvPr id="1628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28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1628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graphicFrame>
        <p:nvGraphicFramePr>
          <p:cNvPr id="1032" name="Object 8"/>
          <p:cNvGraphicFramePr>
            <a:graphicFrameLocks noChangeAspect="1"/>
          </p:cNvGraphicFramePr>
          <p:nvPr userDrawn="1"/>
        </p:nvGraphicFramePr>
        <p:xfrm>
          <a:off x="8358188" y="4724400"/>
          <a:ext cx="785812" cy="1603375"/>
        </p:xfrm>
        <a:graphic>
          <a:graphicData uri="http://schemas.openxmlformats.org/presentationml/2006/ole">
            <p:oleObj spid="_x0000_s16124" name="Image" r:id="rId16" imgW="1244006" imgH="2539683" progId="">
              <p:embed/>
            </p:oleObj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819" grpId="0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華康儷中黑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7"/>
        </a:buBlip>
        <a:defRPr kumimoji="1" sz="3200" b="1">
          <a:solidFill>
            <a:schemeClr val="accent2"/>
          </a:solidFill>
          <a:latin typeface="+mn-lt"/>
          <a:ea typeface="+mn-ea"/>
          <a:cs typeface="華康中黑體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8"/>
        </a:buBlip>
        <a:defRPr kumimoji="1" sz="3000" b="1">
          <a:solidFill>
            <a:srgbClr val="006600"/>
          </a:solidFill>
          <a:latin typeface="+mn-lt"/>
          <a:ea typeface="+mn-ea"/>
          <a:cs typeface="華康中黑體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9"/>
        </a:buBlip>
        <a:defRPr kumimoji="1" sz="2400" b="1">
          <a:solidFill>
            <a:srgbClr val="FF3300"/>
          </a:solidFill>
          <a:latin typeface="+mn-lt"/>
          <a:ea typeface="+mn-ea"/>
          <a:cs typeface="華康中黑體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Blip>
          <a:blip r:embed="rId20"/>
        </a:buBlip>
        <a:defRPr kumimoji="1" sz="2000" b="1">
          <a:solidFill>
            <a:schemeClr val="tx1"/>
          </a:solidFill>
          <a:latin typeface="+mn-lt"/>
          <a:ea typeface="+mn-ea"/>
          <a:cs typeface="華康中黑體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Arial" charset="0"/>
          <a:ea typeface="新細明體" pitchFamily="18" charset="-120"/>
          <a:cs typeface="新細明體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14" name="Object 7"/>
          <p:cNvGraphicFramePr>
            <a:graphicFrameLocks noChangeAspect="1"/>
          </p:cNvGraphicFramePr>
          <p:nvPr userDrawn="1"/>
        </p:nvGraphicFramePr>
        <p:xfrm>
          <a:off x="0" y="0"/>
          <a:ext cx="9144000" cy="6858000"/>
        </p:xfrm>
        <a:graphic>
          <a:graphicData uri="http://schemas.openxmlformats.org/presentationml/2006/ole">
            <p:oleObj spid="_x0000_s1423" name="Image" r:id="rId15" imgW="13003175" imgH="9752381" progId="">
              <p:embed/>
            </p:oleObj>
          </a:graphicData>
        </a:graphic>
      </p:graphicFrame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836613"/>
            <a:ext cx="822960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44675"/>
            <a:ext cx="8229600" cy="428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7951CB87-F520-AA4D-A8B4-6C10051A8F5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+mj-lt"/>
          <a:ea typeface="+mj-ea"/>
          <a:cs typeface="新細明體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6"/>
        </a:buBlip>
        <a:defRPr kumimoji="1" sz="3200">
          <a:solidFill>
            <a:srgbClr val="808080"/>
          </a:solidFill>
          <a:latin typeface="+mn-lt"/>
          <a:ea typeface="+mn-ea"/>
          <a:cs typeface="新細明體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7"/>
        </a:buBlip>
        <a:defRPr kumimoji="1" sz="3000">
          <a:solidFill>
            <a:srgbClr val="5F5F5F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8"/>
        </a:buBlip>
        <a:defRPr kumimoji="1" sz="2400">
          <a:solidFill>
            <a:srgbClr val="333333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Blip>
          <a:blip r:embed="rId19"/>
        </a:buBlip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API/WebSocket/WebSocket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yrus-project.github.i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投影片編號版面配置區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fld id="{3A70011F-16B9-8F4B-9397-0B66EC96B38D}" type="slidenum">
              <a:rPr lang="en-US" altLang="zh-TW" sz="1400"/>
              <a:pPr/>
              <a:t>1</a:t>
            </a:fld>
            <a:endParaRPr lang="en-US" altLang="zh-TW" sz="1400"/>
          </a:p>
        </p:txBody>
      </p:sp>
      <p:sp>
        <p:nvSpPr>
          <p:cNvPr id="27650" name="Text Box 7"/>
          <p:cNvSpPr txBox="1">
            <a:spLocks noChangeArrowheads="1"/>
          </p:cNvSpPr>
          <p:nvPr/>
        </p:nvSpPr>
        <p:spPr bwMode="auto">
          <a:xfrm>
            <a:off x="899592" y="5748619"/>
            <a:ext cx="42481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pPr algn="ctr"/>
            <a:r>
              <a:rPr lang="zh-TW" altLang="en-US" sz="2800">
                <a:latin typeface="華康儷中黑" charset="0"/>
                <a:ea typeface="華康儷中黑" charset="0"/>
                <a:cs typeface="華康儷中黑" charset="0"/>
              </a:rPr>
              <a:t>段維瀚 老師</a:t>
            </a:r>
          </a:p>
        </p:txBody>
      </p:sp>
      <p:sp>
        <p:nvSpPr>
          <p:cNvPr id="806923" name="Rectangle 11"/>
          <p:cNvSpPr>
            <a:spLocks noChangeArrowheads="1"/>
          </p:cNvSpPr>
          <p:nvPr/>
        </p:nvSpPr>
        <p:spPr bwMode="auto">
          <a:xfrm>
            <a:off x="323528" y="620688"/>
            <a:ext cx="74168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altLang="en-US" sz="3200" b="1" i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WebSocket</a:t>
            </a:r>
            <a:endParaRPr lang="zh-TW" altLang="en-US" sz="2400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Consolas" pitchFamily="49" charset="0"/>
              <a:ea typeface="華康粗圓體" pitchFamily="49" charset="-12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xmlns="" id="{866A5580-8DF9-EC4F-966C-58CC7C1C2037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1714" y="2795665"/>
            <a:ext cx="3333504" cy="295166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2E56740-4D2F-0C40-A34F-4282BF0DC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WebSocket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7BA6729C-0F3F-5742-91B8-0C73AB902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Server</a:t>
            </a:r>
            <a:r>
              <a:rPr lang="zh-CN" altLang="en-US" dirty="0"/>
              <a:t>端撰寫有二種方法</a:t>
            </a:r>
            <a:endParaRPr lang="en-US" altLang="zh-CN" dirty="0"/>
          </a:p>
          <a:p>
            <a:pPr lvl="1"/>
            <a:r>
              <a:rPr kumimoji="1" lang="zh-CN" altLang="en-US" dirty="0"/>
              <a:t>透過繼承</a:t>
            </a:r>
            <a:r>
              <a:rPr kumimoji="1" lang="en-US" altLang="zh-CN" dirty="0"/>
              <a:t> Endpoint</a:t>
            </a:r>
          </a:p>
          <a:p>
            <a:pPr lvl="2"/>
            <a:r>
              <a:rPr lang="en-US" altLang="zh-CN" dirty="0" err="1"/>
              <a:t>ServerEndpointConfig.Builder.create</a:t>
            </a:r>
            <a:r>
              <a:rPr lang="en-US" altLang="zh-CN" dirty="0"/>
              <a:t>(</a:t>
            </a:r>
            <a:r>
              <a:rPr lang="en-US" altLang="zh-CN" dirty="0" err="1"/>
              <a:t>xxx.class</a:t>
            </a:r>
            <a:r>
              <a:rPr lang="en-US" altLang="zh-CN" dirty="0"/>
              <a:t>, </a:t>
            </a:r>
            <a:r>
              <a:rPr lang="en" altLang="zh-TW" dirty="0"/>
              <a:t>"</a:t>
            </a:r>
            <a:r>
              <a:rPr lang="en-US" altLang="zh-CN" dirty="0"/>
              <a:t>/</a:t>
            </a:r>
            <a:r>
              <a:rPr lang="en-US" altLang="zh-CN" dirty="0" err="1"/>
              <a:t>websocket</a:t>
            </a:r>
            <a:r>
              <a:rPr lang="en" altLang="zh-TW" dirty="0"/>
              <a:t>"</a:t>
            </a:r>
            <a:r>
              <a:rPr lang="en-US" altLang="zh-CN" dirty="0"/>
              <a:t>).build();</a:t>
            </a:r>
            <a:endParaRPr kumimoji="1" lang="en-US" altLang="zh-CN" dirty="0"/>
          </a:p>
          <a:p>
            <a:pPr lvl="1"/>
            <a:r>
              <a:rPr lang="zh-CN" altLang="en-US" dirty="0"/>
              <a:t>使用</a:t>
            </a:r>
            <a:r>
              <a:rPr lang="en-US" altLang="zh-CN" dirty="0"/>
              <a:t> </a:t>
            </a:r>
            <a:r>
              <a:rPr lang="en" altLang="zh-TW" dirty="0"/>
              <a:t>@ Annotation</a:t>
            </a:r>
          </a:p>
          <a:p>
            <a:pPr lvl="2"/>
            <a:r>
              <a:rPr lang="en" altLang="zh-TW" dirty="0"/>
              <a:t>@</a:t>
            </a:r>
            <a:r>
              <a:rPr lang="en" altLang="zh-TW" dirty="0" err="1"/>
              <a:t>ServerEndpoint</a:t>
            </a:r>
            <a:r>
              <a:rPr lang="en" altLang="zh-TW" dirty="0"/>
              <a:t>("/</a:t>
            </a:r>
            <a:r>
              <a:rPr lang="en" altLang="zh-TW" dirty="0" err="1"/>
              <a:t>websocket</a:t>
            </a:r>
            <a:r>
              <a:rPr lang="en" altLang="zh-TW" dirty="0"/>
              <a:t>")</a:t>
            </a:r>
          </a:p>
          <a:p>
            <a:pPr lvl="2"/>
            <a:r>
              <a:rPr lang="en" altLang="zh-TW" dirty="0"/>
              <a:t>@</a:t>
            </a:r>
            <a:r>
              <a:rPr lang="en" altLang="zh-TW" dirty="0" err="1"/>
              <a:t>ServerEndpoint</a:t>
            </a:r>
            <a:r>
              <a:rPr lang="en" altLang="zh-TW" dirty="0"/>
              <a:t>("/chatroom/{room-no}")</a:t>
            </a:r>
          </a:p>
          <a:p>
            <a:r>
              <a:rPr kumimoji="1" lang="zh-CN" altLang="en-US" dirty="0"/>
              <a:t>最後得到的</a:t>
            </a:r>
            <a:r>
              <a:rPr kumimoji="1" lang="en-US" altLang="zh-CN" dirty="0"/>
              <a:t> </a:t>
            </a:r>
            <a:r>
              <a:rPr kumimoji="1" lang="en" altLang="zh-TW" dirty="0"/>
              <a:t>Endpoint</a:t>
            </a:r>
            <a:r>
              <a:rPr lang="en" altLang="zh-TW" dirty="0"/>
              <a:t> URIs</a:t>
            </a:r>
          </a:p>
          <a:p>
            <a:pPr lvl="2"/>
            <a:r>
              <a:rPr lang="en" altLang="zh-TW" dirty="0" err="1"/>
              <a:t>ws</a:t>
            </a:r>
            <a:r>
              <a:rPr lang="en" altLang="zh-TW" dirty="0"/>
              <a:t>://127.0.0.1:8080/xxx/</a:t>
            </a:r>
            <a:r>
              <a:rPr lang="en" altLang="zh-TW" dirty="0" err="1"/>
              <a:t>websocket</a:t>
            </a:r>
            <a:endParaRPr lang="en" altLang="zh-TW" dirty="0"/>
          </a:p>
          <a:p>
            <a:pPr lvl="2"/>
            <a:r>
              <a:rPr lang="en" altLang="zh-TW" dirty="0" err="1"/>
              <a:t>ws</a:t>
            </a:r>
            <a:r>
              <a:rPr lang="en" altLang="zh-TW" dirty="0"/>
              <a:t>://127.0.0.1:8080/xxx/chatroom/101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2869304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A8AE5A0A-7D9E-FF4E-903B-F68B4237E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WebSocket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AC4FC073-D3E1-C441-AB64-EE0A1D5CA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44675"/>
            <a:ext cx="8507288" cy="4281488"/>
          </a:xfrm>
        </p:spPr>
        <p:txBody>
          <a:bodyPr/>
          <a:lstStyle/>
          <a:p>
            <a:r>
              <a:rPr lang="en" altLang="zh-TW" sz="2400" dirty="0" err="1"/>
              <a:t>ws</a:t>
            </a:r>
            <a:r>
              <a:rPr lang="en" altLang="zh-TW" sz="2400" dirty="0"/>
              <a:t>://127.0.0.1:8080/xxx/</a:t>
            </a:r>
            <a:r>
              <a:rPr lang="en" altLang="zh-TW" sz="2400" dirty="0" err="1"/>
              <a:t>websocket</a:t>
            </a:r>
            <a:endParaRPr lang="en" altLang="zh-TW" sz="2400" dirty="0"/>
          </a:p>
          <a:p>
            <a:pPr lvl="1"/>
            <a:r>
              <a:rPr lang="en" altLang="zh-TW" sz="2200" dirty="0"/>
              <a:t>@</a:t>
            </a:r>
            <a:r>
              <a:rPr lang="en" altLang="zh-TW" sz="2200" dirty="0" err="1"/>
              <a:t>OnOpen</a:t>
            </a:r>
            <a:r>
              <a:rPr lang="en" altLang="zh-TW" sz="2200" dirty="0"/>
              <a:t/>
            </a:r>
            <a:br>
              <a:rPr lang="en" altLang="zh-TW" sz="2200" dirty="0"/>
            </a:br>
            <a:r>
              <a:rPr lang="en" altLang="zh-TW" sz="2200" dirty="0"/>
              <a:t>public void </a:t>
            </a:r>
            <a:r>
              <a:rPr lang="en" altLang="zh-TW" sz="2200" dirty="0" err="1"/>
              <a:t>onOpen</a:t>
            </a:r>
            <a:r>
              <a:rPr lang="en" altLang="zh-TW" sz="2200" dirty="0"/>
              <a:t>(Session session) {</a:t>
            </a:r>
            <a:br>
              <a:rPr lang="en" altLang="zh-TW" sz="2200" dirty="0"/>
            </a:br>
            <a:endParaRPr lang="en" altLang="zh-TW" sz="2200" dirty="0"/>
          </a:p>
          <a:p>
            <a:r>
              <a:rPr lang="en" altLang="zh-TW" sz="2400" dirty="0" err="1"/>
              <a:t>ws</a:t>
            </a:r>
            <a:r>
              <a:rPr lang="en" altLang="zh-TW" sz="2400" dirty="0"/>
              <a:t>://127.0.0.1:8080/xxx/chatroom/</a:t>
            </a:r>
            <a:r>
              <a:rPr lang="en" altLang="zh-TW" sz="2400" dirty="0">
                <a:solidFill>
                  <a:srgbClr val="FF0000"/>
                </a:solidFill>
              </a:rPr>
              <a:t>101</a:t>
            </a:r>
            <a:endParaRPr kumimoji="1" lang="en" altLang="zh-TW" sz="2400" dirty="0">
              <a:solidFill>
                <a:srgbClr val="FF0000"/>
              </a:solidFill>
            </a:endParaRPr>
          </a:p>
          <a:p>
            <a:pPr lvl="1"/>
            <a:r>
              <a:rPr lang="en" altLang="zh-TW" sz="2200" dirty="0"/>
              <a:t>@</a:t>
            </a:r>
            <a:r>
              <a:rPr lang="en" altLang="zh-TW" sz="2200" dirty="0" err="1"/>
              <a:t>OnOpen</a:t>
            </a:r>
            <a:r>
              <a:rPr lang="en" altLang="zh-TW" sz="2200" dirty="0"/>
              <a:t/>
            </a:r>
            <a:br>
              <a:rPr lang="en" altLang="zh-TW" sz="2200" dirty="0"/>
            </a:br>
            <a:r>
              <a:rPr lang="en" altLang="zh-TW" sz="2200" dirty="0"/>
              <a:t>public void </a:t>
            </a:r>
            <a:r>
              <a:rPr lang="en" altLang="zh-TW" sz="2200" dirty="0" err="1"/>
              <a:t>onOpen</a:t>
            </a:r>
            <a:r>
              <a:rPr lang="en" altLang="zh-TW" sz="2200" dirty="0"/>
              <a:t>(Session session,</a:t>
            </a:r>
            <a:br>
              <a:rPr lang="en" altLang="zh-TW" sz="2200" dirty="0"/>
            </a:br>
            <a:r>
              <a:rPr lang="en" altLang="zh-TW" sz="2200" dirty="0"/>
              <a:t>         </a:t>
            </a:r>
            <a:r>
              <a:rPr lang="en" altLang="zh-TW" sz="2200" dirty="0">
                <a:solidFill>
                  <a:srgbClr val="FF0000"/>
                </a:solidFill>
              </a:rPr>
              <a:t>@</a:t>
            </a:r>
            <a:r>
              <a:rPr lang="en" altLang="zh-TW" sz="2200" dirty="0" err="1">
                <a:solidFill>
                  <a:srgbClr val="FF0000"/>
                </a:solidFill>
              </a:rPr>
              <a:t>PathParam</a:t>
            </a:r>
            <a:r>
              <a:rPr lang="en" altLang="zh-TW" sz="2200" dirty="0">
                <a:solidFill>
                  <a:srgbClr val="FF0000"/>
                </a:solidFill>
              </a:rPr>
              <a:t>("room-no") String </a:t>
            </a:r>
            <a:r>
              <a:rPr lang="en" altLang="zh-TW" sz="2200" dirty="0" err="1">
                <a:solidFill>
                  <a:srgbClr val="FF0000"/>
                </a:solidFill>
              </a:rPr>
              <a:t>roomNo</a:t>
            </a:r>
            <a:r>
              <a:rPr lang="en" altLang="zh-TW" sz="2200" dirty="0"/>
              <a:t>) {</a:t>
            </a:r>
          </a:p>
          <a:p>
            <a:endParaRPr kumimoji="1"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963812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00B01ED-7F4B-7B40-A585-F75466990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WebSocket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A4BBBC33-19AA-624F-B371-0B74953E6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126" y="1556792"/>
            <a:ext cx="8229600" cy="576213"/>
          </a:xfrm>
        </p:spPr>
        <p:txBody>
          <a:bodyPr/>
          <a:lstStyle/>
          <a:p>
            <a:r>
              <a:rPr kumimoji="1" lang="en-US" altLang="zh-CN" dirty="0"/>
              <a:t>Annotation based model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E7AE7902-2D35-AF4C-BBB2-5B94AF408D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22127" y="2133005"/>
            <a:ext cx="6742162" cy="255384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6CA584E1-7074-A44F-878D-26940141B8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8357" y="4738323"/>
            <a:ext cx="8388424" cy="189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93807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B990EAA-3D00-2F4C-98F5-B3080591A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WebSocket </a:t>
            </a:r>
            <a:r>
              <a:rPr kumimoji="1" lang="zh-CN" altLang="en-US" dirty="0"/>
              <a:t>運作</a:t>
            </a:r>
            <a:endParaRPr kumimoji="1" lang="zh-TW" altLang="en-US" dirty="0"/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xmlns="" id="{BB08A5EF-CE57-BC49-AD9F-CF169A12C1A8}"/>
              </a:ext>
            </a:extLst>
          </p:cNvPr>
          <p:cNvSpPr/>
          <p:nvPr/>
        </p:nvSpPr>
        <p:spPr>
          <a:xfrm>
            <a:off x="5508104" y="2708920"/>
            <a:ext cx="2845650" cy="1800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b="1" dirty="0" smtClean="0">
                <a:solidFill>
                  <a:schemeClr val="tx1"/>
                </a:solidFill>
              </a:rPr>
              <a:t>Server </a:t>
            </a:r>
            <a:r>
              <a:rPr lang="zh-TW" altLang="en-US" sz="1400" b="1" dirty="0" smtClean="0">
                <a:solidFill>
                  <a:schemeClr val="tx1"/>
                </a:solidFill>
              </a:rPr>
              <a:t>端</a:t>
            </a:r>
            <a:endParaRPr kumimoji="1" lang="en-US" altLang="zh-TW" sz="1400" b="1" dirty="0">
              <a:solidFill>
                <a:schemeClr val="tx1"/>
              </a:solidFill>
            </a:endParaRPr>
          </a:p>
          <a:p>
            <a:endParaRPr lang="en-US" altLang="zh-TW" sz="1400" dirty="0"/>
          </a:p>
          <a:p>
            <a:r>
              <a:rPr lang="zh-TW" altLang="en-US" sz="1400" dirty="0">
                <a:solidFill>
                  <a:schemeClr val="tx1"/>
                </a:solidFill>
              </a:rPr>
              <a:t>@OnOpen</a:t>
            </a:r>
            <a:endParaRPr lang="en-US" altLang="zh-TW" sz="1400" dirty="0">
              <a:solidFill>
                <a:schemeClr val="tx1"/>
              </a:solidFill>
            </a:endParaRPr>
          </a:p>
          <a:p>
            <a:r>
              <a:rPr lang="en" altLang="zh-TW" sz="1400" dirty="0">
                <a:solidFill>
                  <a:schemeClr val="tx1"/>
                </a:solidFill>
              </a:rPr>
              <a:t>@</a:t>
            </a:r>
            <a:r>
              <a:rPr lang="en" altLang="zh-TW" sz="1400" dirty="0" err="1">
                <a:solidFill>
                  <a:schemeClr val="tx1"/>
                </a:solidFill>
              </a:rPr>
              <a:t>OnMessage</a:t>
            </a:r>
            <a:endParaRPr lang="en" altLang="zh-TW" sz="1400" dirty="0">
              <a:solidFill>
                <a:schemeClr val="tx1"/>
              </a:solidFill>
            </a:endParaRPr>
          </a:p>
          <a:p>
            <a:r>
              <a:rPr lang="en" altLang="zh-TW" sz="1400" dirty="0">
                <a:solidFill>
                  <a:schemeClr val="tx1"/>
                </a:solidFill>
              </a:rPr>
              <a:t>@</a:t>
            </a:r>
            <a:r>
              <a:rPr lang="en" altLang="zh-TW" sz="1400" dirty="0" err="1">
                <a:solidFill>
                  <a:schemeClr val="tx1"/>
                </a:solidFill>
              </a:rPr>
              <a:t>OnClose</a:t>
            </a:r>
            <a:endParaRPr lang="en" altLang="zh-TW" sz="1400" dirty="0">
              <a:solidFill>
                <a:schemeClr val="tx1"/>
              </a:solidFill>
            </a:endParaRPr>
          </a:p>
          <a:p>
            <a:r>
              <a:rPr lang="en" altLang="zh-TW" sz="1400" dirty="0">
                <a:solidFill>
                  <a:schemeClr val="tx1"/>
                </a:solidFill>
              </a:rPr>
              <a:t>@</a:t>
            </a:r>
            <a:r>
              <a:rPr lang="en" altLang="zh-TW" sz="1400" dirty="0" err="1">
                <a:solidFill>
                  <a:schemeClr val="tx1"/>
                </a:solidFill>
              </a:rPr>
              <a:t>OnError</a:t>
            </a:r>
            <a:endParaRPr lang="zh-TW" altLang="en-US" sz="1400" dirty="0">
              <a:solidFill>
                <a:schemeClr val="tx1"/>
              </a:solidFill>
            </a:endParaRPr>
          </a:p>
          <a:p>
            <a:pPr algn="ctr"/>
            <a:endParaRPr kumimoji="1" lang="zh-TW" altLang="en-US" sz="1400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E3A79624-B924-1A42-9432-C6B798C337CE}"/>
              </a:ext>
            </a:extLst>
          </p:cNvPr>
          <p:cNvSpPr/>
          <p:nvPr/>
        </p:nvSpPr>
        <p:spPr>
          <a:xfrm>
            <a:off x="5022718" y="2348880"/>
            <a:ext cx="38164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/>
              <a:t>@ServerEndpoint("/websocket/server")</a:t>
            </a:r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xmlns="" id="{38F20E42-7897-BB4A-9A6B-2AE715539768}"/>
              </a:ext>
            </a:extLst>
          </p:cNvPr>
          <p:cNvCxnSpPr/>
          <p:nvPr/>
        </p:nvCxnSpPr>
        <p:spPr>
          <a:xfrm>
            <a:off x="5508104" y="3140968"/>
            <a:ext cx="2845650" cy="0"/>
          </a:xfrm>
          <a:prstGeom prst="line">
            <a:avLst/>
          </a:prstGeom>
          <a:ln w="254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圓角矩形 9">
            <a:extLst>
              <a:ext uri="{FF2B5EF4-FFF2-40B4-BE49-F238E27FC236}">
                <a16:creationId xmlns:a16="http://schemas.microsoft.com/office/drawing/2014/main" xmlns="" id="{79C9892C-F0DF-434A-9A95-068FCCEB5715}"/>
              </a:ext>
            </a:extLst>
          </p:cNvPr>
          <p:cNvSpPr/>
          <p:nvPr/>
        </p:nvSpPr>
        <p:spPr>
          <a:xfrm>
            <a:off x="827584" y="2708920"/>
            <a:ext cx="2845650" cy="1800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b="1" dirty="0" smtClean="0">
                <a:solidFill>
                  <a:schemeClr val="tx1"/>
                </a:solidFill>
              </a:rPr>
              <a:t>Client </a:t>
            </a:r>
            <a:r>
              <a:rPr lang="zh-TW" altLang="en-US" sz="1400" b="1" dirty="0" smtClean="0">
                <a:solidFill>
                  <a:schemeClr val="tx1"/>
                </a:solidFill>
              </a:rPr>
              <a:t>端</a:t>
            </a:r>
            <a:endParaRPr kumimoji="1" lang="en-US" altLang="zh-TW" sz="1400" b="1" dirty="0">
              <a:solidFill>
                <a:schemeClr val="tx1"/>
              </a:solidFill>
            </a:endParaRPr>
          </a:p>
          <a:p>
            <a:endParaRPr lang="en-US" altLang="zh-TW" sz="1400" dirty="0"/>
          </a:p>
          <a:p>
            <a:r>
              <a:rPr lang="zh-TW" altLang="en-US" sz="1400" dirty="0">
                <a:solidFill>
                  <a:schemeClr val="tx1"/>
                </a:solidFill>
              </a:rPr>
              <a:t>@OnOpen</a:t>
            </a:r>
            <a:endParaRPr lang="en-US" altLang="zh-TW" sz="1400" dirty="0">
              <a:solidFill>
                <a:schemeClr val="tx1"/>
              </a:solidFill>
            </a:endParaRPr>
          </a:p>
          <a:p>
            <a:r>
              <a:rPr lang="en" altLang="zh-TW" sz="1400" dirty="0">
                <a:solidFill>
                  <a:schemeClr val="tx1"/>
                </a:solidFill>
              </a:rPr>
              <a:t>@</a:t>
            </a:r>
            <a:r>
              <a:rPr lang="en" altLang="zh-TW" sz="1400" dirty="0" err="1">
                <a:solidFill>
                  <a:schemeClr val="tx1"/>
                </a:solidFill>
              </a:rPr>
              <a:t>OnMessage</a:t>
            </a:r>
            <a:endParaRPr lang="en" altLang="zh-TW" sz="1400" dirty="0">
              <a:solidFill>
                <a:schemeClr val="tx1"/>
              </a:solidFill>
            </a:endParaRPr>
          </a:p>
          <a:p>
            <a:r>
              <a:rPr lang="en" altLang="zh-TW" sz="1400" dirty="0">
                <a:solidFill>
                  <a:schemeClr val="tx1"/>
                </a:solidFill>
              </a:rPr>
              <a:t>@</a:t>
            </a:r>
            <a:r>
              <a:rPr lang="en" altLang="zh-TW" sz="1400" dirty="0" err="1">
                <a:solidFill>
                  <a:schemeClr val="tx1"/>
                </a:solidFill>
              </a:rPr>
              <a:t>OnClose</a:t>
            </a:r>
            <a:endParaRPr lang="en" altLang="zh-TW" sz="1400" dirty="0">
              <a:solidFill>
                <a:schemeClr val="tx1"/>
              </a:solidFill>
            </a:endParaRPr>
          </a:p>
          <a:p>
            <a:r>
              <a:rPr lang="en" altLang="zh-TW" sz="1400" dirty="0">
                <a:solidFill>
                  <a:schemeClr val="tx1"/>
                </a:solidFill>
              </a:rPr>
              <a:t>@</a:t>
            </a:r>
            <a:r>
              <a:rPr lang="en" altLang="zh-TW" sz="1400" dirty="0" err="1">
                <a:solidFill>
                  <a:schemeClr val="tx1"/>
                </a:solidFill>
              </a:rPr>
              <a:t>OnError</a:t>
            </a:r>
            <a:endParaRPr lang="zh-TW" altLang="en-US" sz="1400" dirty="0">
              <a:solidFill>
                <a:schemeClr val="tx1"/>
              </a:solidFill>
            </a:endParaRPr>
          </a:p>
          <a:p>
            <a:pPr algn="ctr"/>
            <a:endParaRPr kumimoji="1" lang="zh-TW" altLang="en-US" sz="1400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E83CDD14-2CB3-DF4C-A1B2-A3BD2232B752}"/>
              </a:ext>
            </a:extLst>
          </p:cNvPr>
          <p:cNvSpPr/>
          <p:nvPr/>
        </p:nvSpPr>
        <p:spPr>
          <a:xfrm>
            <a:off x="414080" y="2348880"/>
            <a:ext cx="36726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altLang="zh-TW" b="1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ws://</a:t>
            </a:r>
            <a:r>
              <a:rPr lang="en" altLang="zh-TW" b="1" dirty="0" smtClean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127.0.0.1:8080/…</a:t>
            </a:r>
            <a:endParaRPr lang="zh-TW" altLang="en-US" dirty="0"/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xmlns="" id="{4CCB18E9-FECF-9248-AF3E-B4934E6D269B}"/>
              </a:ext>
            </a:extLst>
          </p:cNvPr>
          <p:cNvCxnSpPr/>
          <p:nvPr/>
        </p:nvCxnSpPr>
        <p:spPr>
          <a:xfrm>
            <a:off x="827584" y="3140968"/>
            <a:ext cx="2845650" cy="0"/>
          </a:xfrm>
          <a:prstGeom prst="line">
            <a:avLst/>
          </a:prstGeom>
          <a:ln w="254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肘形接點 13">
            <a:extLst>
              <a:ext uri="{FF2B5EF4-FFF2-40B4-BE49-F238E27FC236}">
                <a16:creationId xmlns:a16="http://schemas.microsoft.com/office/drawing/2014/main" xmlns="" id="{BFA4D8A3-AE8A-054B-93CC-BFD23E65F8C7}"/>
              </a:ext>
            </a:extLst>
          </p:cNvPr>
          <p:cNvCxnSpPr>
            <a:cxnSpLocks/>
          </p:cNvCxnSpPr>
          <p:nvPr/>
        </p:nvCxnSpPr>
        <p:spPr>
          <a:xfrm>
            <a:off x="3673234" y="2924944"/>
            <a:ext cx="1834870" cy="360040"/>
          </a:xfrm>
          <a:prstGeom prst="bentConnector3">
            <a:avLst/>
          </a:prstGeom>
          <a:ln w="25400">
            <a:solidFill>
              <a:schemeClr val="bg2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弧線 14">
            <a:extLst>
              <a:ext uri="{FF2B5EF4-FFF2-40B4-BE49-F238E27FC236}">
                <a16:creationId xmlns:a16="http://schemas.microsoft.com/office/drawing/2014/main" xmlns="" id="{425044BB-92ED-2642-B530-57FAB14F2D7F}"/>
              </a:ext>
            </a:extLst>
          </p:cNvPr>
          <p:cNvSpPr/>
          <p:nvPr/>
        </p:nvSpPr>
        <p:spPr>
          <a:xfrm rot="7007283">
            <a:off x="872412" y="-1377068"/>
            <a:ext cx="3288516" cy="6587801"/>
          </a:xfrm>
          <a:prstGeom prst="arc">
            <a:avLst/>
          </a:prstGeom>
          <a:ln w="25400">
            <a:solidFill>
              <a:schemeClr val="bg2"/>
            </a:solidFill>
            <a:prstDash val="sysDot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xmlns="" id="{CD4006C5-E73B-9847-B5C6-E2C549AD49E5}"/>
              </a:ext>
            </a:extLst>
          </p:cNvPr>
          <p:cNvSpPr/>
          <p:nvPr/>
        </p:nvSpPr>
        <p:spPr>
          <a:xfrm>
            <a:off x="4319972" y="2328262"/>
            <a:ext cx="504056" cy="50405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1</a:t>
            </a:r>
            <a:endParaRPr kumimoji="1" lang="zh-TW" altLang="en-US" dirty="0"/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xmlns="" id="{50C788EF-6D8B-9B45-A193-8B1A7D420EC3}"/>
              </a:ext>
            </a:extLst>
          </p:cNvPr>
          <p:cNvSpPr/>
          <p:nvPr/>
        </p:nvSpPr>
        <p:spPr>
          <a:xfrm>
            <a:off x="3834710" y="3429000"/>
            <a:ext cx="504056" cy="50405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2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34782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xmlns="" id="{D8E97531-BEA1-064B-B517-B0E552490539}"/>
              </a:ext>
            </a:extLst>
          </p:cNvPr>
          <p:cNvSpPr/>
          <p:nvPr/>
        </p:nvSpPr>
        <p:spPr>
          <a:xfrm>
            <a:off x="251520" y="428178"/>
            <a:ext cx="8496944" cy="600164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@ServerEndpoint("/websocket</a:t>
            </a: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test</a:t>
            </a:r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")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public class WebSocketEndpointTest {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 用來存放WebSocket已連接的Socket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static </a:t>
            </a:r>
            <a:r>
              <a:rPr lang="zh-TW" altLang="en-US" b="1" dirty="0">
                <a:solidFill>
                  <a:srgbClr val="0000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CopyOnWriteArraySet</a:t>
            </a:r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&lt;Session&gt; sessions;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zh-TW" altLang="en-US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@OnMessage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public void onMessage(String message, Session session) throws IOException,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    InterruptedException, EncodeException {</a:t>
            </a:r>
          </a:p>
          <a:p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}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zh-TW" altLang="en-US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@OnOpen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public void onOpen(Session session) {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//紀錄連接到sessions中</a:t>
            </a:r>
          </a:p>
          <a:p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</a:t>
            </a:r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if (sessions == null) {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    sessions = new </a:t>
            </a:r>
            <a:r>
              <a:rPr lang="zh-TW" altLang="en-US" b="1" dirty="0">
                <a:solidFill>
                  <a:srgbClr val="0000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CopyOnWriteArraySet</a:t>
            </a:r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&lt;Session&gt;();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}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sessions.add(session);</a:t>
            </a:r>
            <a:endParaRPr lang="en-US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</a:t>
            </a:r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}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zh-TW" altLang="en-US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@OnClose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public void onClose(Session session) {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//將連接從sessions中移除</a:t>
            </a:r>
          </a:p>
          <a:p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</a:t>
            </a:r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if (sessions == null) {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    sessions = new </a:t>
            </a:r>
            <a:r>
              <a:rPr lang="zh-TW" altLang="en-US" b="1" dirty="0">
                <a:solidFill>
                  <a:srgbClr val="0000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CopyOnWriteArraySet</a:t>
            </a:r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&lt;Session&gt;();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}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sessions.remove(session); }</a:t>
            </a:r>
          </a:p>
          <a:p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}</a:t>
            </a:r>
          </a:p>
        </p:txBody>
      </p:sp>
      <p:sp>
        <p:nvSpPr>
          <p:cNvPr id="5" name="圓角矩形圖說文字 4">
            <a:extLst>
              <a:ext uri="{FF2B5EF4-FFF2-40B4-BE49-F238E27FC236}">
                <a16:creationId xmlns:a16="http://schemas.microsoft.com/office/drawing/2014/main" xmlns="" id="{BFB1D55F-4228-7E4A-A954-D4DD459BB236}"/>
              </a:ext>
            </a:extLst>
          </p:cNvPr>
          <p:cNvSpPr/>
          <p:nvPr/>
        </p:nvSpPr>
        <p:spPr>
          <a:xfrm>
            <a:off x="6516216" y="2420888"/>
            <a:ext cx="2448272" cy="1800200"/>
          </a:xfrm>
          <a:prstGeom prst="wedgeRoundRectCallout">
            <a:avLst>
              <a:gd name="adj1" fmla="val -49658"/>
              <a:gd name="adj2" fmla="val -2355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/>
                </a:solidFill>
              </a:rPr>
              <a:t>WebSocket Server</a:t>
            </a:r>
          </a:p>
          <a:p>
            <a:pPr algn="ctr"/>
            <a:r>
              <a:rPr kumimoji="1" lang="zh-CN" altLang="en-US" sz="2400" dirty="0">
                <a:solidFill>
                  <a:schemeClr val="tx1"/>
                </a:solidFill>
              </a:rPr>
              <a:t>撰寫套版</a:t>
            </a:r>
            <a:endParaRPr kumimoji="1" lang="en-US" altLang="zh-CN" sz="2400" dirty="0">
              <a:solidFill>
                <a:schemeClr val="tx1"/>
              </a:solidFill>
            </a:endParaRPr>
          </a:p>
          <a:p>
            <a:pPr algn="ctr"/>
            <a:r>
              <a:rPr lang="zh-TW" altLang="en-US" sz="1800" b="1" dirty="0">
                <a:solidFill>
                  <a:schemeClr val="tx1"/>
                </a:solidFill>
              </a:rPr>
              <a:t>（</a:t>
            </a:r>
            <a:r>
              <a:rPr lang="en-US" altLang="zh-TW" sz="1800" b="1" dirty="0">
                <a:solidFill>
                  <a:schemeClr val="tx1"/>
                </a:solidFill>
              </a:rPr>
              <a:t>Endpoint</a:t>
            </a:r>
            <a:r>
              <a:rPr lang="zh-TW" altLang="en-US" sz="1800" b="1" dirty="0">
                <a:solidFill>
                  <a:schemeClr val="tx1"/>
                </a:solidFill>
              </a:rPr>
              <a:t>）</a:t>
            </a:r>
            <a:endParaRPr lang="en-US" altLang="zh-TW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2985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5D9E4511-1C67-A142-8899-0D575F8C7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CopyOnWrite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BEAC9760-3AB2-F746-BAE5-C3A578079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44675"/>
            <a:ext cx="8507288" cy="4281488"/>
          </a:xfrm>
        </p:spPr>
        <p:txBody>
          <a:bodyPr/>
          <a:lstStyle/>
          <a:p>
            <a:r>
              <a:rPr lang="en" altLang="zh-TW" b="0" dirty="0" err="1"/>
              <a:t>CopyOnWrite</a:t>
            </a:r>
            <a:r>
              <a:rPr lang="en" altLang="zh-TW" b="0" dirty="0"/>
              <a:t> </a:t>
            </a:r>
            <a:r>
              <a:rPr lang="zh-TW" altLang="en-US" b="0" dirty="0"/>
              <a:t>容器即寫時複製的容器。</a:t>
            </a:r>
            <a:endParaRPr lang="en-US" altLang="zh-TW" b="0" dirty="0"/>
          </a:p>
          <a:p>
            <a:pPr lvl="1"/>
            <a:r>
              <a:rPr lang="zh-CN" altLang="en-US" b="0" dirty="0"/>
              <a:t>一般</a:t>
            </a:r>
            <a:r>
              <a:rPr lang="zh-TW" altLang="en-US" b="0" dirty="0"/>
              <a:t>的理解是當我們往一個容器添加元素的時候，不直接往當前容器添加，而是先將當前容器進行</a:t>
            </a:r>
            <a:r>
              <a:rPr lang="en" altLang="zh-TW" b="0" dirty="0"/>
              <a:t>Copy</a:t>
            </a:r>
            <a:r>
              <a:rPr lang="zh-TW" altLang="en" b="0" dirty="0"/>
              <a:t>，</a:t>
            </a:r>
            <a:r>
              <a:rPr lang="zh-TW" altLang="en-US" b="0" dirty="0"/>
              <a:t>複製出一個新的容器，然後新的容器裡添加元素，添加完元素之後，再將原容器的引用指向新的容器。這樣做的好處是我們可以對</a:t>
            </a:r>
            <a:r>
              <a:rPr lang="en" altLang="zh-TW" b="0" dirty="0" err="1"/>
              <a:t>CopyOnWrite</a:t>
            </a:r>
            <a:r>
              <a:rPr lang="zh-TW" altLang="en-US" b="0" dirty="0"/>
              <a:t>容器進行並發的讀，而不需要加鎖，因為當前容器不會添加任何元素。所以</a:t>
            </a:r>
            <a:r>
              <a:rPr lang="en" altLang="zh-TW" b="0" dirty="0" err="1"/>
              <a:t>CopyOnWrite</a:t>
            </a:r>
            <a:r>
              <a:rPr lang="zh-TW" altLang="en-US" b="0" dirty="0"/>
              <a:t>容器也是一種讀寫分離的思想，讀和寫不同的容器。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2836398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990A7E1-7997-C341-8144-03E65AB64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WebSocket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5B494769-FDCA-C84B-B178-408EE1C32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Server </a:t>
            </a:r>
            <a:r>
              <a:rPr kumimoji="1" lang="zh-CN" altLang="en-US" dirty="0"/>
              <a:t>端收送訊息</a:t>
            </a:r>
            <a:endParaRPr kumimoji="1" lang="en-US" altLang="zh-CN" dirty="0"/>
          </a:p>
          <a:p>
            <a:pPr lvl="1"/>
            <a:r>
              <a:rPr lang="en" altLang="zh-TW" dirty="0"/>
              <a:t>.</a:t>
            </a:r>
            <a:r>
              <a:rPr lang="en" altLang="zh-TW" dirty="0" err="1"/>
              <a:t>getBasicRemote</a:t>
            </a:r>
            <a:r>
              <a:rPr lang="en" altLang="zh-TW" dirty="0"/>
              <a:t>().</a:t>
            </a:r>
            <a:r>
              <a:rPr lang="en" altLang="zh-TW" dirty="0" err="1"/>
              <a:t>sendText</a:t>
            </a:r>
            <a:r>
              <a:rPr lang="en" altLang="zh-TW" dirty="0"/>
              <a:t>();</a:t>
            </a:r>
          </a:p>
          <a:p>
            <a:pPr lvl="2"/>
            <a:r>
              <a:rPr lang="zh-CN" altLang="en-US" dirty="0"/>
              <a:t>同步</a:t>
            </a:r>
            <a:r>
              <a:rPr lang="en-US" altLang="zh-CN" dirty="0"/>
              <a:t> / blocking</a:t>
            </a:r>
            <a:endParaRPr lang="en" altLang="zh-TW" dirty="0"/>
          </a:p>
          <a:p>
            <a:pPr lvl="1"/>
            <a:r>
              <a:rPr lang="en" altLang="zh-TW" dirty="0"/>
              <a:t>.</a:t>
            </a:r>
            <a:r>
              <a:rPr lang="en" altLang="zh-TW" dirty="0" err="1"/>
              <a:t>getAsyncRemote</a:t>
            </a:r>
            <a:r>
              <a:rPr lang="en" altLang="zh-TW" dirty="0"/>
              <a:t>().</a:t>
            </a:r>
            <a:r>
              <a:rPr lang="en" altLang="zh-TW" dirty="0" err="1"/>
              <a:t>sendText</a:t>
            </a:r>
            <a:r>
              <a:rPr lang="en" altLang="zh-TW" dirty="0"/>
              <a:t>();</a:t>
            </a:r>
          </a:p>
          <a:p>
            <a:pPr lvl="2"/>
            <a:r>
              <a:rPr kumimoji="1" lang="zh-CN" altLang="en-US" dirty="0"/>
              <a:t>非同步</a:t>
            </a:r>
            <a:r>
              <a:rPr kumimoji="1" lang="en-US" altLang="zh-CN" dirty="0"/>
              <a:t> / non-blocking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A8CE226F-4A11-5046-A618-B1D963497C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31640" y="4437112"/>
            <a:ext cx="4757438" cy="212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7077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AC02C281-625F-AF4B-829E-D20E16B50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31687" y="2861696"/>
            <a:ext cx="8028384" cy="2010876"/>
          </a:xfrm>
          <a:prstGeom prst="rect">
            <a:avLst/>
          </a:prstGeom>
          <a:ln>
            <a:solidFill>
              <a:schemeClr val="accent5">
                <a:lumMod val="50000"/>
              </a:schemeClr>
            </a:solidFill>
          </a:ln>
        </p:spPr>
      </p:pic>
      <p:sp>
        <p:nvSpPr>
          <p:cNvPr id="7" name="圓角矩形圖說文字 6">
            <a:extLst>
              <a:ext uri="{FF2B5EF4-FFF2-40B4-BE49-F238E27FC236}">
                <a16:creationId xmlns:a16="http://schemas.microsoft.com/office/drawing/2014/main" xmlns="" id="{EB4FA15A-69D5-F543-979C-87262F523309}"/>
              </a:ext>
            </a:extLst>
          </p:cNvPr>
          <p:cNvSpPr/>
          <p:nvPr/>
        </p:nvSpPr>
        <p:spPr>
          <a:xfrm>
            <a:off x="2629655" y="2357640"/>
            <a:ext cx="936104" cy="648072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b="1" dirty="0">
                <a:solidFill>
                  <a:schemeClr val="tx1"/>
                </a:solidFill>
              </a:rPr>
              <a:t>接收</a:t>
            </a:r>
          </a:p>
        </p:txBody>
      </p:sp>
      <p:sp>
        <p:nvSpPr>
          <p:cNvPr id="8" name="圓角矩形圖說文字 7">
            <a:extLst>
              <a:ext uri="{FF2B5EF4-FFF2-40B4-BE49-F238E27FC236}">
                <a16:creationId xmlns:a16="http://schemas.microsoft.com/office/drawing/2014/main" xmlns="" id="{6ED51E64-05CA-1048-8145-42CF354CE4C3}"/>
              </a:ext>
            </a:extLst>
          </p:cNvPr>
          <p:cNvSpPr/>
          <p:nvPr/>
        </p:nvSpPr>
        <p:spPr>
          <a:xfrm>
            <a:off x="4069815" y="4439657"/>
            <a:ext cx="936104" cy="648072"/>
          </a:xfrm>
          <a:prstGeom prst="wedgeRoundRectCallout">
            <a:avLst>
              <a:gd name="adj1" fmla="val -23370"/>
              <a:gd name="adj2" fmla="val -6393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b="1" dirty="0">
                <a:solidFill>
                  <a:schemeClr val="tx1"/>
                </a:solidFill>
              </a:rPr>
              <a:t>傳送</a:t>
            </a:r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xmlns="" id="{AA22274D-73CD-E548-8711-917E9D886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836613"/>
            <a:ext cx="8229600" cy="792162"/>
          </a:xfrm>
        </p:spPr>
        <p:txBody>
          <a:bodyPr/>
          <a:lstStyle/>
          <a:p>
            <a:r>
              <a:rPr lang="en-US" altLang="zh-TW" dirty="0"/>
              <a:t>WebSocket</a:t>
            </a:r>
            <a:endParaRPr kumimoji="1"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73237774-24C1-0141-9388-01EDAB266DE9}"/>
              </a:ext>
            </a:extLst>
          </p:cNvPr>
          <p:cNvSpPr/>
          <p:nvPr/>
        </p:nvSpPr>
        <p:spPr>
          <a:xfrm>
            <a:off x="619277" y="1628775"/>
            <a:ext cx="48059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 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用來存放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已連接的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Socket</a:t>
            </a:r>
          </a:p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static </a:t>
            </a:r>
            <a:r>
              <a:rPr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CopyOnWriteArraySet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&lt;Session&gt; sessions;</a:t>
            </a:r>
          </a:p>
        </p:txBody>
      </p:sp>
      <p:sp>
        <p:nvSpPr>
          <p:cNvPr id="11" name="直線圖說文字 2 (加上框線和強調線) 10">
            <a:extLst>
              <a:ext uri="{FF2B5EF4-FFF2-40B4-BE49-F238E27FC236}">
                <a16:creationId xmlns:a16="http://schemas.microsoft.com/office/drawing/2014/main" xmlns="" id="{F23FCDFD-8B27-F743-A6D4-2D438BF12DCA}"/>
              </a:ext>
            </a:extLst>
          </p:cNvPr>
          <p:cNvSpPr/>
          <p:nvPr/>
        </p:nvSpPr>
        <p:spPr>
          <a:xfrm>
            <a:off x="5394625" y="2107181"/>
            <a:ext cx="3265445" cy="648072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23818"/>
              <a:gd name="adj6" fmla="val -5348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>
                <a:solidFill>
                  <a:schemeClr val="tx1"/>
                </a:solidFill>
              </a:rPr>
              <a:t>也可替換成</a:t>
            </a:r>
            <a:endParaRPr lang="en" altLang="zh-TW" dirty="0">
              <a:solidFill>
                <a:schemeClr val="tx1"/>
              </a:solidFill>
            </a:endParaRPr>
          </a:p>
          <a:p>
            <a:r>
              <a:rPr lang="en" altLang="zh-TW" dirty="0" err="1">
                <a:solidFill>
                  <a:schemeClr val="tx1"/>
                </a:solidFill>
              </a:rPr>
              <a:t>session.getOpenSessions</a:t>
            </a:r>
            <a:r>
              <a:rPr lang="en" altLang="zh-TW" dirty="0">
                <a:solidFill>
                  <a:schemeClr val="tx1"/>
                </a:solidFill>
              </a:rPr>
              <a:t>()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84987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xmlns="" id="{6C46A772-8793-FC44-9323-0C1836E3CCEB}"/>
              </a:ext>
            </a:extLst>
          </p:cNvPr>
          <p:cNvSpPr/>
          <p:nvPr/>
        </p:nvSpPr>
        <p:spPr>
          <a:xfrm>
            <a:off x="323528" y="476672"/>
            <a:ext cx="7365256" cy="50167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 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設置</a:t>
            </a:r>
            <a:r>
              <a:rPr lang="en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 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/>
            </a:r>
            <a:b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function </a:t>
            </a:r>
            <a:r>
              <a:rPr lang="en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setWebSocket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() { </a:t>
            </a:r>
            <a:b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var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url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=‘</a:t>
            </a:r>
            <a:r>
              <a:rPr lang="en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ws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://127.0.0.1:8080/WebSocket/</a:t>
            </a:r>
            <a:r>
              <a:rPr lang="en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’; </a:t>
            </a:r>
          </a:p>
          <a:p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 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開始</a:t>
            </a:r>
            <a:r>
              <a:rPr lang="en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連線 </a:t>
            </a: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/>
            </a:r>
            <a:b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= new WebSocket(</a:t>
            </a:r>
            <a:r>
              <a:rPr lang="en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url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); </a:t>
            </a:r>
            <a:b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 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以下開始偵測</a:t>
            </a:r>
            <a:r>
              <a:rPr lang="en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的各種事件 </a:t>
            </a:r>
            <a:r>
              <a:rPr lang="en-US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/>
            </a:r>
            <a:br>
              <a:rPr lang="en-US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//</a:t>
            </a:r>
            <a:r>
              <a:rPr lang="en" altLang="zh-TW" b="1" dirty="0" err="1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onerror</a:t>
            </a:r>
            <a:r>
              <a:rPr lang="en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, 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連線錯誤時觸發 </a:t>
            </a: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/>
            </a:r>
            <a:b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webSocket.onerror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= function (event) { </a:t>
            </a:r>
            <a:b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…</a:t>
            </a:r>
          </a:p>
          <a:p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}; </a:t>
            </a:r>
            <a:b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-US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 </a:t>
            </a:r>
            <a:r>
              <a:rPr lang="en" altLang="zh-TW" b="1" dirty="0" err="1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onopen</a:t>
            </a:r>
            <a:r>
              <a:rPr lang="en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, 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連線成功時觸發 </a:t>
            </a: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/>
            </a:r>
            <a:b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webSocket.onopen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= function (event) { </a:t>
            </a: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/>
            </a:r>
            <a:b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…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b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</a:t>
            </a:r>
            <a:r>
              <a:rPr lang="en" altLang="zh-TW" b="1" dirty="0" err="1">
                <a:solidFill>
                  <a:srgbClr val="CC66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webSocket.send</a:t>
            </a:r>
            <a:r>
              <a:rPr lang="en" altLang="zh-TW" b="1" dirty="0">
                <a:solidFill>
                  <a:srgbClr val="CC66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(xxx)); 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/>
            </a:r>
            <a:b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}; </a:t>
            </a:r>
            <a:b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 </a:t>
            </a:r>
            <a:r>
              <a:rPr lang="en" altLang="zh-TW" b="1" dirty="0" err="1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onmessage</a:t>
            </a:r>
            <a:r>
              <a:rPr lang="en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, 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接收到來自</a:t>
            </a:r>
            <a:r>
              <a:rPr lang="en" altLang="zh-TW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Server</a:t>
            </a:r>
            <a:r>
              <a:rPr lang="zh-TW" altLang="en-US" b="1" dirty="0">
                <a:solidFill>
                  <a:srgbClr val="008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的訊息時觸發 </a:t>
            </a: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/>
            </a:r>
            <a:b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webSocket.onmessage</a:t>
            </a: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= function (event) { </a:t>
            </a:r>
            <a:b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…</a:t>
            </a:r>
          </a:p>
          <a:p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}; </a:t>
            </a:r>
          </a:p>
          <a:p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}</a:t>
            </a:r>
            <a:endParaRPr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209A7D54-DB37-4940-9FAF-0BF9DB726235}"/>
              </a:ext>
            </a:extLst>
          </p:cNvPr>
          <p:cNvSpPr/>
          <p:nvPr/>
        </p:nvSpPr>
        <p:spPr>
          <a:xfrm>
            <a:off x="323528" y="5603796"/>
            <a:ext cx="7365256" cy="584775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// </a:t>
            </a:r>
            <a:r>
              <a:rPr lang="zh-CN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傳送訊息</a:t>
            </a:r>
            <a:endParaRPr lang="en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" altLang="zh-TW" b="1" dirty="0" err="1">
                <a:solidFill>
                  <a:srgbClr val="CC66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webSocket.send</a:t>
            </a:r>
            <a:r>
              <a:rPr lang="en" altLang="zh-TW" b="1" dirty="0">
                <a:solidFill>
                  <a:srgbClr val="CC66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(xxx)</a:t>
            </a:r>
            <a:endParaRPr lang="zh-TW" altLang="en-US" b="1" dirty="0">
              <a:solidFill>
                <a:srgbClr val="CC66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8" name="圓角矩形圖說文字 7">
            <a:extLst>
              <a:ext uri="{FF2B5EF4-FFF2-40B4-BE49-F238E27FC236}">
                <a16:creationId xmlns:a16="http://schemas.microsoft.com/office/drawing/2014/main" xmlns="" id="{90C02E79-8349-634F-BC59-631DAD31D90C}"/>
              </a:ext>
            </a:extLst>
          </p:cNvPr>
          <p:cNvSpPr/>
          <p:nvPr/>
        </p:nvSpPr>
        <p:spPr>
          <a:xfrm>
            <a:off x="6012160" y="1844824"/>
            <a:ext cx="2448272" cy="1800200"/>
          </a:xfrm>
          <a:prstGeom prst="wedgeRoundRectCallout">
            <a:avLst>
              <a:gd name="adj1" fmla="val -62749"/>
              <a:gd name="adj2" fmla="val -2408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/>
                </a:solidFill>
              </a:rPr>
              <a:t>WebSocket Client</a:t>
            </a:r>
          </a:p>
          <a:p>
            <a:pPr algn="ctr"/>
            <a:r>
              <a:rPr kumimoji="1" lang="zh-CN" altLang="en-US" sz="2400" dirty="0">
                <a:solidFill>
                  <a:schemeClr val="tx1"/>
                </a:solidFill>
              </a:rPr>
              <a:t>撰寫套版</a:t>
            </a:r>
            <a:endParaRPr kumimoji="1" lang="en-US" altLang="zh-CN" sz="2400" dirty="0">
              <a:solidFill>
                <a:schemeClr val="tx1"/>
              </a:solidFill>
            </a:endParaRPr>
          </a:p>
          <a:p>
            <a:pPr algn="ctr"/>
            <a:r>
              <a:rPr lang="zh-TW" altLang="en-US" sz="1800" b="1" dirty="0">
                <a:solidFill>
                  <a:schemeClr val="tx1"/>
                </a:solidFill>
              </a:rPr>
              <a:t>（</a:t>
            </a:r>
            <a:r>
              <a:rPr lang="en-US" altLang="zh-TW" sz="1800" b="1" dirty="0" err="1">
                <a:solidFill>
                  <a:schemeClr val="tx1"/>
                </a:solidFill>
              </a:rPr>
              <a:t>Javascript</a:t>
            </a:r>
            <a:r>
              <a:rPr lang="zh-TW" altLang="en-US" sz="1800" b="1" dirty="0">
                <a:solidFill>
                  <a:schemeClr val="tx1"/>
                </a:solidFill>
              </a:rPr>
              <a:t>）</a:t>
            </a:r>
            <a:endParaRPr lang="en-US" altLang="zh-TW" sz="1800" b="1" dirty="0">
              <a:solidFill>
                <a:schemeClr val="tx1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64E4C8ED-CBB7-2C4D-AEB8-F175E177D809}"/>
              </a:ext>
            </a:extLst>
          </p:cNvPr>
          <p:cNvSpPr/>
          <p:nvPr/>
        </p:nvSpPr>
        <p:spPr>
          <a:xfrm>
            <a:off x="0" y="6248356"/>
            <a:ext cx="9144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altLang="zh-TW" dirty="0">
                <a:hlinkClick r:id="rId2"/>
              </a:rPr>
              <a:t>WebSocket JS API </a:t>
            </a:r>
            <a:r>
              <a:rPr lang="en" altLang="zh-TW" dirty="0">
                <a:sym typeface="Wingdings" pitchFamily="2" charset="2"/>
                <a:hlinkClick r:id="rId2"/>
              </a:rPr>
              <a:t> </a:t>
            </a:r>
            <a:r>
              <a:rPr lang="en" altLang="zh-TW" dirty="0">
                <a:hlinkClick r:id="rId2"/>
              </a:rPr>
              <a:t>https://developer.mozilla.org/en-US/docs/Web/API/WebSocket/WebSocket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4367530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D8CD7357-7513-C842-A8E0-BDC3FA096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412776"/>
            <a:ext cx="7668729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44176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55A8D34-2D10-7344-8635-C90B68EA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WebSocket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A4EA5BD-8C70-BE4C-85D8-4BFD65536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44675"/>
            <a:ext cx="8435280" cy="4281488"/>
          </a:xfrm>
        </p:spPr>
        <p:txBody>
          <a:bodyPr/>
          <a:lstStyle/>
          <a:p>
            <a:r>
              <a:rPr lang="en-US" altLang="zh-TW" dirty="0"/>
              <a:t>JSR 356 WebSocket </a:t>
            </a:r>
            <a:r>
              <a:rPr lang="zh-CN" altLang="en-US" dirty="0"/>
              <a:t>是一種透過</a:t>
            </a:r>
            <a:r>
              <a:rPr lang="en-US" altLang="zh-CN" dirty="0"/>
              <a:t> TCP </a:t>
            </a:r>
            <a:r>
              <a:rPr lang="zh-CN" altLang="en-US" dirty="0"/>
              <a:t>通訊協定提供全雙工雙向資料交換的通訊技術。並透過</a:t>
            </a:r>
            <a:r>
              <a:rPr lang="en-US" altLang="zh-CN" dirty="0"/>
              <a:t> http </a:t>
            </a:r>
            <a:r>
              <a:rPr lang="zh-CN" altLang="en-US" dirty="0"/>
              <a:t>建立資料交換需求</a:t>
            </a:r>
            <a:endParaRPr lang="en-US" altLang="zh-CN" dirty="0"/>
          </a:p>
          <a:p>
            <a:pPr lvl="1"/>
            <a:r>
              <a:rPr lang="zh-CN" altLang="en-US" dirty="0"/>
              <a:t>系統支援</a:t>
            </a:r>
            <a:endParaRPr lang="en-US" altLang="zh-CN" dirty="0"/>
          </a:p>
          <a:p>
            <a:pPr lvl="2"/>
            <a:r>
              <a:rPr lang="en-US" altLang="zh-CN" dirty="0"/>
              <a:t>Tomcat 8 </a:t>
            </a:r>
            <a:r>
              <a:rPr lang="zh-CN" altLang="en-US" dirty="0"/>
              <a:t>開始支援</a:t>
            </a:r>
            <a:endParaRPr lang="en-US" altLang="zh-CN" dirty="0"/>
          </a:p>
          <a:p>
            <a:pPr lvl="2"/>
            <a:r>
              <a:rPr lang="zh-CN" altLang="en-US" dirty="0"/>
              <a:t>支援</a:t>
            </a:r>
            <a:r>
              <a:rPr lang="en-US" altLang="zh-CN" dirty="0"/>
              <a:t> WebSocket </a:t>
            </a:r>
            <a:r>
              <a:rPr lang="zh-CN" altLang="en-US" dirty="0"/>
              <a:t>的瀏覽器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（有提供</a:t>
            </a:r>
            <a:r>
              <a:rPr lang="en-US" altLang="zh-CN" dirty="0"/>
              <a:t> WebSocket JS API</a:t>
            </a:r>
            <a:r>
              <a:rPr lang="zh-CN" altLang="en-US" dirty="0"/>
              <a:t>）</a:t>
            </a:r>
            <a:endParaRPr lang="en-US" altLang="zh-CN" dirty="0"/>
          </a:p>
          <a:p>
            <a:pPr lvl="3"/>
            <a:r>
              <a:rPr lang="en-US" altLang="zh-CN" dirty="0"/>
              <a:t>Google Chrome</a:t>
            </a:r>
            <a:r>
              <a:rPr lang="zh-CN" altLang="en-US" dirty="0"/>
              <a:t>、</a:t>
            </a:r>
            <a:r>
              <a:rPr lang="en-US" altLang="zh-CN" dirty="0"/>
              <a:t>Firefox</a:t>
            </a:r>
            <a:r>
              <a:rPr lang="zh-CN" altLang="en-US" dirty="0"/>
              <a:t>、</a:t>
            </a:r>
            <a:r>
              <a:rPr lang="en-US" altLang="zh-CN" dirty="0"/>
              <a:t>Safari</a:t>
            </a:r>
            <a:r>
              <a:rPr lang="zh-CN" altLang="en-US" dirty="0"/>
              <a:t>、</a:t>
            </a:r>
            <a:r>
              <a:rPr lang="en-US" altLang="zh-CN" dirty="0"/>
              <a:t>Microsoft Edge</a:t>
            </a:r>
            <a:r>
              <a:rPr lang="zh-CN" altLang="en-US" dirty="0"/>
              <a:t>、</a:t>
            </a:r>
            <a:r>
              <a:rPr lang="en-US" altLang="zh-CN" dirty="0"/>
              <a:t>Internet Explorer</a:t>
            </a:r>
            <a:r>
              <a:rPr lang="zh-TW" altLang="en-US" dirty="0"/>
              <a:t>和</a:t>
            </a:r>
            <a:r>
              <a:rPr lang="en-US" altLang="zh-CN" dirty="0"/>
              <a:t>Opera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xmlns="" val="360950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06BF016-637D-5144-A95C-C83D2157D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WebSocket </a:t>
            </a:r>
            <a:r>
              <a:rPr lang="zh-CN" altLang="en-US" dirty="0"/>
              <a:t>優點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6CF9D084-F11B-894C-ACE9-4D13F9534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優點主要是能夠雙向通信，低延遲和較小的通信開銷。</a:t>
            </a:r>
            <a:endParaRPr lang="en-US" altLang="zh-TW" dirty="0"/>
          </a:p>
          <a:p>
            <a:r>
              <a:rPr lang="en" altLang="zh-TW" dirty="0"/>
              <a:t>WebSocket</a:t>
            </a:r>
            <a:r>
              <a:rPr lang="zh-TW" altLang="en-US" dirty="0"/>
              <a:t>通常適用於需要發送大量相對較小的消息（如在線遊戲或市場報價廣播）的</a:t>
            </a:r>
            <a:r>
              <a:rPr lang="en" altLang="zh-TW" dirty="0"/>
              <a:t>Web</a:t>
            </a:r>
            <a:r>
              <a:rPr lang="zh-TW" altLang="en-US" dirty="0"/>
              <a:t>應用程序。</a:t>
            </a:r>
            <a:endParaRPr lang="en-US" altLang="zh-TW" dirty="0"/>
          </a:p>
          <a:p>
            <a:pPr lvl="1"/>
            <a:r>
              <a:rPr kumimoji="1" lang="en-US" altLang="zh-TW" dirty="0"/>
              <a:t>WebSocket</a:t>
            </a:r>
            <a:r>
              <a:rPr kumimoji="1" lang="zh-TW" altLang="en-US" dirty="0"/>
              <a:t>參考實現</a:t>
            </a:r>
            <a:endParaRPr kumimoji="1" lang="en-US" altLang="zh-TW" dirty="0"/>
          </a:p>
          <a:p>
            <a:pPr lvl="2"/>
            <a:r>
              <a:rPr lang="en-US" altLang="zh-TW" dirty="0"/>
              <a:t>Tyrus(</a:t>
            </a:r>
            <a:r>
              <a:rPr lang="zh-TW" altLang="en-US" dirty="0"/>
              <a:t>泰魯斯</a:t>
            </a:r>
            <a:r>
              <a:rPr lang="en-US" altLang="zh-TW" dirty="0"/>
              <a:t>) </a:t>
            </a:r>
            <a:br>
              <a:rPr lang="en-US" altLang="zh-TW" dirty="0"/>
            </a:br>
            <a:r>
              <a:rPr lang="en" altLang="zh-TW" dirty="0">
                <a:hlinkClick r:id="rId2"/>
              </a:rPr>
              <a:t>https://tyrus-project.github.io/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1849099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59ABBA15-8A04-234F-B4F4-DF6BB9AE7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Why WebSocket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D07DBFD-2502-F145-8EDD-AE7EC96E6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HTTP </a:t>
            </a:r>
            <a:r>
              <a:rPr kumimoji="1" lang="zh-CN" altLang="en-US" dirty="0"/>
              <a:t>是一種無狀態、短連接、用完即關的通訊協定</a:t>
            </a:r>
            <a:endParaRPr kumimoji="1" lang="en-US" altLang="zh-CN" dirty="0"/>
          </a:p>
          <a:p>
            <a:r>
              <a:rPr lang="zh-CN" altLang="en-US" dirty="0"/>
              <a:t>實務上需要能夠即時傳遞資料且</a:t>
            </a:r>
            <a:r>
              <a:rPr lang="en-US" altLang="zh-CN" dirty="0"/>
              <a:t>Always</a:t>
            </a:r>
            <a:r>
              <a:rPr lang="zh-CN" altLang="en-US" dirty="0"/>
              <a:t>在線的技術</a:t>
            </a:r>
            <a:endParaRPr lang="en-US" altLang="zh-CN" dirty="0"/>
          </a:p>
          <a:p>
            <a:pPr lvl="1"/>
            <a:r>
              <a:rPr lang="zh-CN" altLang="en-US" dirty="0"/>
              <a:t>股市行情、通訊軟體、即時訊息需要等</a:t>
            </a:r>
            <a:endParaRPr lang="en-US" altLang="zh-CN" dirty="0"/>
          </a:p>
          <a:p>
            <a:r>
              <a:rPr kumimoji="1" lang="zh-CN" altLang="en-US" dirty="0"/>
              <a:t>以往採用輪詢、定向、定時建立連線查詢資料，效能差、無法即時。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1074643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F3CFA27-7771-DF41-8502-4778D34DF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WebSocket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97A27819-309D-A245-87F6-5DBECB227D6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5800" y="1948932"/>
            <a:ext cx="8172400" cy="296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10198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>
            <a:extLst>
              <a:ext uri="{FF2B5EF4-FFF2-40B4-BE49-F238E27FC236}">
                <a16:creationId xmlns:a16="http://schemas.microsoft.com/office/drawing/2014/main" xmlns="" id="{9DBDC291-A2FB-3E4A-8825-0E9101FFB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9619" y="1612237"/>
            <a:ext cx="8128000" cy="450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xmlns="" id="{873655B5-45F9-334E-999D-C7EAE5EFE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836613"/>
            <a:ext cx="8229600" cy="792162"/>
          </a:xfrm>
        </p:spPr>
        <p:txBody>
          <a:bodyPr/>
          <a:lstStyle/>
          <a:p>
            <a:r>
              <a:rPr lang="en-US" altLang="zh-TW" dirty="0"/>
              <a:t>Why WebSocket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89885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F02BF0F7-1FDE-804D-8F50-8856A2900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TW" dirty="0"/>
              <a:t>WebSocket</a:t>
            </a:r>
            <a:r>
              <a:rPr lang="zh-TW" altLang="en-US" dirty="0"/>
              <a:t>協議的原理</a:t>
            </a:r>
            <a:endParaRPr kumimoji="1" lang="zh-TW" altLang="en-US" dirty="0"/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xmlns="" id="{F1A5FB18-6256-204D-9B68-E7D8F580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11560" y="1916832"/>
            <a:ext cx="4419600" cy="4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67F8BC0C-B50B-2A49-A53E-542694F0C211}"/>
              </a:ext>
            </a:extLst>
          </p:cNvPr>
          <p:cNvSpPr/>
          <p:nvPr/>
        </p:nvSpPr>
        <p:spPr>
          <a:xfrm>
            <a:off x="5220072" y="1906397"/>
            <a:ext cx="356388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與</a:t>
            </a:r>
            <a:r>
              <a:rPr lang="en" altLang="zh-TW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http</a:t>
            </a:r>
            <a:r>
              <a:rPr lang="zh-TW" altLang="en-US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協議一樣，</a:t>
            </a:r>
            <a:r>
              <a:rPr lang="en" altLang="zh-TW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</a:t>
            </a:r>
            <a:r>
              <a:rPr lang="zh-TW" altLang="en-US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協議也需要通過已建立的</a:t>
            </a:r>
            <a:r>
              <a:rPr lang="en" altLang="zh-TW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TCP</a:t>
            </a:r>
            <a:r>
              <a:rPr lang="zh-TW" altLang="en-US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連接來傳輸數據。具體實現上是通過</a:t>
            </a:r>
            <a:r>
              <a:rPr lang="en" altLang="zh-TW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http</a:t>
            </a:r>
            <a:r>
              <a:rPr lang="zh-TW" altLang="en-US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協議建立通道，然後在此基礎上用真正的</a:t>
            </a:r>
            <a:r>
              <a:rPr lang="en" altLang="zh-TW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</a:t>
            </a:r>
            <a:r>
              <a:rPr lang="zh-TW" altLang="en-US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協議進行通信，所以</a:t>
            </a:r>
            <a:r>
              <a:rPr lang="en" altLang="zh-TW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</a:t>
            </a:r>
            <a:r>
              <a:rPr lang="zh-TW" altLang="en-US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協議和</a:t>
            </a:r>
            <a:r>
              <a:rPr lang="en" altLang="zh-TW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http</a:t>
            </a:r>
            <a:r>
              <a:rPr lang="zh-TW" altLang="en-US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協議是有一定的交叉</a:t>
            </a:r>
            <a:r>
              <a:rPr lang="zh-TW" altLang="en-US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關係。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57244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2BE2128-9B81-B948-A55B-7645B610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瀏覽器支援</a:t>
            </a:r>
            <a:r>
              <a:rPr lang="en-US" altLang="zh-TW" dirty="0"/>
              <a:t> </a:t>
            </a:r>
            <a:r>
              <a:rPr lang="en" altLang="zh-TW" dirty="0"/>
              <a:t>WebSocket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DD4A7BC0-BD9B-3F4A-91E7-96A02483C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7200" y="1988840"/>
            <a:ext cx="8229600" cy="247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84004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3A71E278-C4E1-144B-9318-1CBEF0F1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WebSocket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17BF597A-DBAF-944D-A0EB-0B330408C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WebSocket </a:t>
            </a:r>
            <a:r>
              <a:rPr kumimoji="1" lang="zh-CN" altLang="en-US" dirty="0"/>
              <a:t>應用程式分為</a:t>
            </a:r>
            <a:endParaRPr kumimoji="1" lang="en-US" altLang="zh-CN" dirty="0"/>
          </a:p>
          <a:p>
            <a:pPr lvl="1"/>
            <a:r>
              <a:rPr lang="en-US" altLang="zh-TW" dirty="0"/>
              <a:t>Server</a:t>
            </a:r>
          </a:p>
          <a:p>
            <a:pPr lvl="2"/>
            <a:r>
              <a:rPr lang="zh-CN" altLang="en-US" dirty="0"/>
              <a:t>發佈</a:t>
            </a:r>
            <a:r>
              <a:rPr lang="en-US" altLang="zh-CN" dirty="0"/>
              <a:t> WebSocket Endpoint </a:t>
            </a:r>
            <a:r>
              <a:rPr lang="zh-CN" altLang="en-US" dirty="0"/>
              <a:t>提供連線</a:t>
            </a:r>
            <a:r>
              <a:rPr lang="en-US" altLang="zh-CN" dirty="0"/>
              <a:t> URIs</a:t>
            </a:r>
          </a:p>
          <a:p>
            <a:pPr lvl="3"/>
            <a:r>
              <a:rPr lang="en" altLang="zh-TW" dirty="0" err="1">
                <a:solidFill>
                  <a:srgbClr val="CC66FF"/>
                </a:solidFill>
              </a:rPr>
              <a:t>ws</a:t>
            </a:r>
            <a:r>
              <a:rPr lang="en" altLang="zh-TW" dirty="0">
                <a:solidFill>
                  <a:srgbClr val="CC66FF"/>
                </a:solidFill>
              </a:rPr>
              <a:t>://</a:t>
            </a:r>
            <a:r>
              <a:rPr lang="en" altLang="zh-TW" dirty="0"/>
              <a:t>127.0.0.1:8080/WebSocket/</a:t>
            </a:r>
            <a:r>
              <a:rPr lang="en" altLang="zh-TW" dirty="0" err="1"/>
              <a:t>websocket</a:t>
            </a:r>
            <a:endParaRPr lang="en" altLang="zh-TW" dirty="0"/>
          </a:p>
          <a:p>
            <a:pPr lvl="3"/>
            <a:r>
              <a:rPr lang="en" altLang="zh-TW" dirty="0" err="1">
                <a:solidFill>
                  <a:srgbClr val="CC66FF"/>
                </a:solidFill>
              </a:rPr>
              <a:t>wss</a:t>
            </a:r>
            <a:r>
              <a:rPr lang="en" altLang="zh-TW" dirty="0">
                <a:solidFill>
                  <a:srgbClr val="CC66FF"/>
                </a:solidFill>
              </a:rPr>
              <a:t>://</a:t>
            </a:r>
            <a:r>
              <a:rPr lang="en" altLang="zh-TW" dirty="0"/>
              <a:t>127.0.0.1:8080/WebSocket/</a:t>
            </a:r>
            <a:r>
              <a:rPr lang="en" altLang="zh-TW" dirty="0" err="1"/>
              <a:t>websocket</a:t>
            </a:r>
            <a:endParaRPr lang="en-US" altLang="zh-CN" dirty="0"/>
          </a:p>
          <a:p>
            <a:pPr lvl="1"/>
            <a:r>
              <a:rPr kumimoji="1" lang="en-US" altLang="zh-TW" dirty="0"/>
              <a:t>Client</a:t>
            </a:r>
          </a:p>
          <a:p>
            <a:pPr lvl="2"/>
            <a:r>
              <a:rPr lang="zh-TW" altLang="en-US" dirty="0"/>
              <a:t>透過</a:t>
            </a:r>
            <a:r>
              <a:rPr lang="en-US" altLang="zh-TW" dirty="0"/>
              <a:t> Endpoint </a:t>
            </a:r>
            <a:r>
              <a:rPr lang="en-US" altLang="zh-CN" dirty="0"/>
              <a:t>URIs </a:t>
            </a:r>
            <a:r>
              <a:rPr lang="zh-CN" altLang="en-US" dirty="0"/>
              <a:t>向</a:t>
            </a:r>
            <a:r>
              <a:rPr lang="en-US" altLang="zh-CN" dirty="0"/>
              <a:t> Server </a:t>
            </a:r>
            <a:r>
              <a:rPr lang="zh-CN" altLang="en-US" dirty="0"/>
              <a:t>建立連線需求</a:t>
            </a:r>
            <a:endParaRPr lang="en-US" altLang="zh-CN" dirty="0"/>
          </a:p>
          <a:p>
            <a:pPr lvl="1"/>
            <a:r>
              <a:rPr kumimoji="1" lang="en-US" altLang="zh-TW" dirty="0"/>
              <a:t>WebSocket </a:t>
            </a:r>
            <a:r>
              <a:rPr kumimoji="1" lang="zh-CN" altLang="en-US" dirty="0"/>
              <a:t>在完成建立連線後，即已完成雙方對稱狀態，任何一方皆可自由接收與傳遞訊息，並可以任意關閉連線。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24866799"/>
      </p:ext>
    </p:extLst>
  </p:cSld>
  <p:clrMapOvr>
    <a:masterClrMapping/>
  </p:clrMapOvr>
</p:sld>
</file>

<file path=ppt/theme/theme1.xml><?xml version="1.0" encoding="utf-8"?>
<a:theme xmlns:a="http://schemas.openxmlformats.org/drawingml/2006/main" name="自訂設計">
  <a:themeElements>
    <a:clrScheme name="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訂設計">
      <a:majorFont>
        <a:latin typeface="Consolas"/>
        <a:ea typeface="華康儷中黑"/>
        <a:cs typeface=""/>
      </a:majorFont>
      <a:minorFont>
        <a:latin typeface="Consolas"/>
        <a:ea typeface="華康中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自訂設計">
  <a:themeElements>
    <a:clrScheme name="1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自訂設計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21569</TotalTime>
  <Words>746</Words>
  <Application>Microsoft Macintosh PowerPoint</Application>
  <PresentationFormat>如螢幕大小 (4:3)</PresentationFormat>
  <Paragraphs>122</Paragraphs>
  <Slides>19</Slides>
  <Notes>1</Notes>
  <HiddenSlides>0</HiddenSlides>
  <MMClips>0</MMClips>
  <ScaleCrop>false</ScaleCrop>
  <HeadingPairs>
    <vt:vector size="6" baseType="variant">
      <vt:variant>
        <vt:lpstr>佈景主題</vt:lpstr>
      </vt:variant>
      <vt:variant>
        <vt:i4>2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2" baseType="lpstr">
      <vt:lpstr>自訂設計</vt:lpstr>
      <vt:lpstr>1_自訂設計</vt:lpstr>
      <vt:lpstr>Image</vt:lpstr>
      <vt:lpstr>投影片 1</vt:lpstr>
      <vt:lpstr>WebSocket</vt:lpstr>
      <vt:lpstr>WebSocket 優點</vt:lpstr>
      <vt:lpstr>Why WebSocket</vt:lpstr>
      <vt:lpstr>Why WebSocket</vt:lpstr>
      <vt:lpstr>Why WebSocket</vt:lpstr>
      <vt:lpstr>WebSocket協議的原理</vt:lpstr>
      <vt:lpstr>瀏覽器支援 WebSocket</vt:lpstr>
      <vt:lpstr>WebSocket</vt:lpstr>
      <vt:lpstr>WebSocket</vt:lpstr>
      <vt:lpstr>WebSocket</vt:lpstr>
      <vt:lpstr>WebSocket</vt:lpstr>
      <vt:lpstr>WebSocket 運作</vt:lpstr>
      <vt:lpstr>投影片 14</vt:lpstr>
      <vt:lpstr>CopyOnWrite</vt:lpstr>
      <vt:lpstr>WebSocket</vt:lpstr>
      <vt:lpstr>WebSocket</vt:lpstr>
      <vt:lpstr>投影片 18</vt:lpstr>
      <vt:lpstr>投影片 19</vt:lpstr>
    </vt:vector>
  </TitlesOfParts>
  <Company>巨匠電腦股份有限公司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la</dc:creator>
  <cp:lastModifiedBy>student</cp:lastModifiedBy>
  <cp:revision>2579</cp:revision>
  <dcterms:created xsi:type="dcterms:W3CDTF">2004-04-15T01:51:44Z</dcterms:created>
  <dcterms:modified xsi:type="dcterms:W3CDTF">2022-06-13T10:01:59Z</dcterms:modified>
</cp:coreProperties>
</file>